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9999"/>
    <a:srgbClr val="0FD72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70274-E11B-41DD-8A8F-1904D3D2B8BD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A088A-8E0E-4952-BB44-83AC7DD077C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151C9-0BFA-4257-98C5-CD00CD796D68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0DB72-EE04-4116-93F5-C7F0186974D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7A2D0-D740-4AA8-A4F8-6752171ED56D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953E-17A3-4AF4-874F-3D0484FF71C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C35EE-A1B3-4C88-BC2C-AFA7AE0C0CA1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F66B-B6EA-451A-AA27-6E4EA50B7B4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CE377-2E15-47A7-96C8-22C963FD6E75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5386F-54FB-4E4E-91E8-BE00F6CF2E7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19310-A2D1-478D-9F55-95221D42A55B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D5193-36DE-4691-9DAB-63E5917C38D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A5522-03B6-4141-8601-48AA594CC2B6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2727-6265-474A-A08D-B673812085E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028CC-BD2A-4BB9-A1BA-4736A162C64E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DADC6-F0B5-4778-9F63-29FFA34FFDF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45330-4310-436B-B27F-F450B3C9452B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91D96-0DBD-4AD7-AD84-91F8A41A709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DFCBA-2BD3-410A-A38D-638DF72CE244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31A0E-A27B-4DD2-B3A6-A1F4F605383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B9C7D-DABD-463B-9A92-C33D79F22A55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338CD-BA2D-4385-90AB-3FE13067CD8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876413-359A-4575-B83E-10A1EAF74C0B}" type="datetimeFigureOut">
              <a:rPr lang="en-US"/>
              <a:pPr>
                <a:defRPr/>
              </a:pPr>
              <a:t>6/2/2011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2EE93E-DA92-47BE-B010-03BDDF3E6E0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youtube.com/watch?v=e_CcrgKLyzc&amp;feature=relmfu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25" y="1714500"/>
            <a:ext cx="742632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600" cap="small" dirty="0">
                <a:latin typeface="Arial" pitchFamily="34" charset="0"/>
                <a:cs typeface="Arial" pitchFamily="34" charset="0"/>
              </a:rPr>
              <a:t>Energizing the Earth</a:t>
            </a:r>
            <a:endParaRPr lang="en-IN" sz="5600" cap="smal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22225" y="3505200"/>
            <a:ext cx="89789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400"/>
              <a:t>K. Krishnamoorthy</a:t>
            </a:r>
          </a:p>
          <a:p>
            <a:pPr algn="ctr"/>
            <a:r>
              <a:rPr lang="en-US" sz="3400"/>
              <a:t>Polymers and Advanced Materials Laboratory</a:t>
            </a:r>
          </a:p>
          <a:p>
            <a:pPr algn="ctr"/>
            <a:r>
              <a:rPr lang="en-US" sz="3400"/>
              <a:t>National Chemical Laboratory-Pune</a:t>
            </a:r>
            <a:endParaRPr lang="en-IN" sz="3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813" y="19050"/>
            <a:ext cx="29098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small" dirty="0">
                <a:latin typeface="Arial" pitchFamily="34" charset="0"/>
                <a:cs typeface="Arial" pitchFamily="34" charset="0"/>
              </a:rPr>
              <a:t>Solar Energy</a:t>
            </a:r>
            <a:endParaRPr lang="en-IN" sz="3200" cap="smal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://imgs.sfgate.com/c/pictures/2004/02/16/bu_solar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38100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94150" y="758825"/>
            <a:ext cx="2954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Si  1S</a:t>
            </a:r>
            <a:r>
              <a:rPr lang="en-US" sz="2000" baseline="30000"/>
              <a:t>2</a:t>
            </a:r>
            <a:r>
              <a:rPr lang="en-US" sz="2000"/>
              <a:t> 2S</a:t>
            </a:r>
            <a:r>
              <a:rPr lang="en-US" sz="2000" baseline="30000"/>
              <a:t>2 </a:t>
            </a:r>
            <a:r>
              <a:rPr lang="en-US" sz="2000"/>
              <a:t>2P</a:t>
            </a:r>
            <a:r>
              <a:rPr lang="en-US" sz="2000" baseline="30000"/>
              <a:t>6</a:t>
            </a:r>
            <a:r>
              <a:rPr lang="en-US" sz="2000"/>
              <a:t> 3S</a:t>
            </a:r>
            <a:r>
              <a:rPr lang="en-US" sz="2000" baseline="30000"/>
              <a:t>2</a:t>
            </a:r>
            <a:r>
              <a:rPr lang="en-US" sz="2000"/>
              <a:t> 3P</a:t>
            </a:r>
            <a:r>
              <a:rPr lang="en-US" sz="2000" baseline="30000"/>
              <a:t>2</a:t>
            </a:r>
            <a:endParaRPr lang="en-IN" sz="2000" baseline="3000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33838" y="1238250"/>
            <a:ext cx="284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  1S</a:t>
            </a:r>
            <a:r>
              <a:rPr lang="en-US" sz="2000" baseline="30000"/>
              <a:t>2</a:t>
            </a:r>
            <a:r>
              <a:rPr lang="en-US" sz="2000"/>
              <a:t> 2S</a:t>
            </a:r>
            <a:r>
              <a:rPr lang="en-US" sz="2000" baseline="30000"/>
              <a:t>2 </a:t>
            </a:r>
            <a:r>
              <a:rPr lang="en-US" sz="2000"/>
              <a:t>2P</a:t>
            </a:r>
            <a:r>
              <a:rPr lang="en-US" sz="2000" baseline="30000"/>
              <a:t>6</a:t>
            </a:r>
            <a:r>
              <a:rPr lang="en-US" sz="2000"/>
              <a:t> 3S</a:t>
            </a:r>
            <a:r>
              <a:rPr lang="en-US" sz="2000" baseline="30000"/>
              <a:t>2</a:t>
            </a:r>
            <a:r>
              <a:rPr lang="en-US" sz="2000"/>
              <a:t> 3P</a:t>
            </a:r>
            <a:r>
              <a:rPr lang="en-US" sz="2000" baseline="30000"/>
              <a:t>3</a:t>
            </a:r>
            <a:endParaRPr lang="en-IN" sz="2000" baseline="300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65588" y="1758950"/>
            <a:ext cx="2078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 type conductor</a:t>
            </a:r>
            <a:endParaRPr lang="en-IN" sz="200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62775" y="1195388"/>
            <a:ext cx="1843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B  1S</a:t>
            </a:r>
            <a:r>
              <a:rPr lang="en-US" sz="2000" baseline="30000"/>
              <a:t>2</a:t>
            </a:r>
            <a:r>
              <a:rPr lang="en-US" sz="2000"/>
              <a:t> 2S</a:t>
            </a:r>
            <a:r>
              <a:rPr lang="en-US" sz="2000" baseline="30000"/>
              <a:t>2 </a:t>
            </a:r>
            <a:r>
              <a:rPr lang="en-US" sz="2000"/>
              <a:t>2P</a:t>
            </a:r>
            <a:r>
              <a:rPr lang="en-US" sz="2000" baseline="30000"/>
              <a:t>1</a:t>
            </a:r>
            <a:endParaRPr lang="en-IN" sz="2000" baseline="3000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994525" y="1716088"/>
            <a:ext cx="2078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 type conductor</a:t>
            </a:r>
            <a:endParaRPr lang="en-IN" sz="2000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4546600" y="6343650"/>
            <a:ext cx="3200400" cy="228600"/>
          </a:xfrm>
          <a:prstGeom prst="rect">
            <a:avLst/>
          </a:prstGeom>
          <a:solidFill>
            <a:srgbClr val="4D4D4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onstantia" pitchFamily="18" charset="0"/>
              <a:cs typeface="+mn-cs"/>
            </a:endParaRP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525963" y="5419725"/>
            <a:ext cx="3227387" cy="93345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4443413" y="4860925"/>
            <a:ext cx="1295400" cy="304800"/>
          </a:xfrm>
          <a:prstGeom prst="lightningBolt">
            <a:avLst/>
          </a:prstGeom>
          <a:solidFill>
            <a:srgbClr val="CC3300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onstantia" pitchFamily="18" charset="0"/>
              <a:cs typeface="+mn-cs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5891240" y="5424102"/>
            <a:ext cx="504812" cy="928694"/>
          </a:xfrm>
          <a:prstGeom prst="rect">
            <a:avLst/>
          </a:prstGeom>
          <a:gradFill flip="none" rotWithShape="1">
            <a:gsLst>
              <a:gs pos="0">
                <a:srgbClr val="FF9999">
                  <a:shade val="30000"/>
                  <a:satMod val="115000"/>
                </a:srgbClr>
              </a:gs>
              <a:gs pos="50000">
                <a:srgbClr val="FF9999">
                  <a:shade val="67500"/>
                  <a:satMod val="115000"/>
                </a:srgbClr>
              </a:gs>
              <a:gs pos="100000">
                <a:srgbClr val="FF999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onstantia" pitchFamily="18" charset="0"/>
              <a:cs typeface="+mn-cs"/>
            </a:endParaRPr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5891213" y="5424488"/>
            <a:ext cx="504825" cy="9286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onstantia" pitchFamily="18" charset="0"/>
              <a:cs typeface="+mn-cs"/>
            </a:endParaRPr>
          </a:p>
        </p:txBody>
      </p:sp>
      <p:sp>
        <p:nvSpPr>
          <p:cNvPr id="37" name="Rectangle 26"/>
          <p:cNvSpPr>
            <a:spLocks noChangeArrowheads="1"/>
          </p:cNvSpPr>
          <p:nvPr/>
        </p:nvSpPr>
        <p:spPr bwMode="auto">
          <a:xfrm>
            <a:off x="4532313" y="5191125"/>
            <a:ext cx="3200400" cy="228600"/>
          </a:xfrm>
          <a:prstGeom prst="rect">
            <a:avLst/>
          </a:prstGeom>
          <a:solidFill>
            <a:schemeClr val="accent1">
              <a:lumMod val="20000"/>
              <a:lumOff val="80000"/>
              <a:alpha val="30196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onstantia" pitchFamily="18" charset="0"/>
              <a:cs typeface="+mn-cs"/>
            </a:endParaRPr>
          </a:p>
        </p:txBody>
      </p:sp>
      <p:sp>
        <p:nvSpPr>
          <p:cNvPr id="38" name="Oval 32"/>
          <p:cNvSpPr>
            <a:spLocks noChangeArrowheads="1"/>
          </p:cNvSpPr>
          <p:nvPr/>
        </p:nvSpPr>
        <p:spPr bwMode="auto">
          <a:xfrm>
            <a:off x="5957888" y="5800725"/>
            <a:ext cx="152400" cy="152400"/>
          </a:xfrm>
          <a:prstGeom prst="ellipse">
            <a:avLst/>
          </a:prstGeom>
          <a:solidFill>
            <a:srgbClr val="FF99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onstantia" pitchFamily="18" charset="0"/>
              <a:cs typeface="+mn-cs"/>
            </a:endParaRPr>
          </a:p>
        </p:txBody>
      </p:sp>
      <p:sp>
        <p:nvSpPr>
          <p:cNvPr id="39" name="Oval 33"/>
          <p:cNvSpPr>
            <a:spLocks noChangeArrowheads="1"/>
          </p:cNvSpPr>
          <p:nvPr/>
        </p:nvSpPr>
        <p:spPr bwMode="auto">
          <a:xfrm>
            <a:off x="6172200" y="5813425"/>
            <a:ext cx="152400" cy="152400"/>
          </a:xfrm>
          <a:prstGeom prst="ellipse">
            <a:avLst/>
          </a:prstGeom>
          <a:solidFill>
            <a:srgbClr val="8000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onstantia" pitchFamily="18" charset="0"/>
              <a:cs typeface="+mn-cs"/>
            </a:endParaRPr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7720013" y="5267325"/>
            <a:ext cx="3048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IN" kern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>
            <a:off x="7720013" y="6500813"/>
            <a:ext cx="3048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IN" kern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>
            <a:off x="8024813" y="5267325"/>
            <a:ext cx="0" cy="1219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IN" kern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43" name="Litebulb"/>
          <p:cNvSpPr>
            <a:spLocks noEditPoints="1" noChangeArrowheads="1"/>
          </p:cNvSpPr>
          <p:nvPr/>
        </p:nvSpPr>
        <p:spPr bwMode="auto">
          <a:xfrm rot="5400000">
            <a:off x="8024813" y="5495925"/>
            <a:ext cx="471488" cy="6238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noFill/>
          <a:ln w="57150">
            <a:solidFill>
              <a:sysClr val="windowText" lastClr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onstantia" pitchFamily="18" charset="0"/>
              <a:cs typeface="+mn-cs"/>
            </a:endParaRPr>
          </a:p>
        </p:txBody>
      </p:sp>
      <p:sp>
        <p:nvSpPr>
          <p:cNvPr id="44" name="Litebulb"/>
          <p:cNvSpPr>
            <a:spLocks noEditPoints="1" noChangeArrowheads="1"/>
          </p:cNvSpPr>
          <p:nvPr/>
        </p:nvSpPr>
        <p:spPr bwMode="auto">
          <a:xfrm rot="5400000">
            <a:off x="8024813" y="5481638"/>
            <a:ext cx="471487" cy="6238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ysClr val="windowText" lastClr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onstantia" pitchFamily="18" charset="0"/>
              <a:cs typeface="+mn-cs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883150" y="5634038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</a:t>
            </a:r>
            <a:endParaRPr lang="en-IN" sz="200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883400" y="5705475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</a:t>
            </a:r>
            <a:endParaRPr lang="en-IN" sz="2000">
              <a:solidFill>
                <a:schemeClr val="bg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0"/>
            <a:ext cx="3500438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4.11656E-6 L 0.00643 0.0851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4.60685E-6 L 0.00139 -0.0832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32" grpId="0" animBg="1"/>
      <p:bldP spid="33" grpId="0" animBg="1"/>
      <p:bldP spid="34" grpId="0" animBg="1"/>
      <p:bldP spid="34" grpId="1" animBg="1"/>
      <p:bldP spid="36" grpId="0"/>
      <p:bldP spid="36" grpId="1"/>
      <p:bldP spid="37" grpId="0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3" grpId="0" animBg="1"/>
      <p:bldP spid="44" grpId="0" animBg="1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3071813" y="142875"/>
            <a:ext cx="29098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small" dirty="0">
                <a:latin typeface="Arial" pitchFamily="34" charset="0"/>
                <a:cs typeface="Arial" pitchFamily="34" charset="0"/>
              </a:rPr>
              <a:t>Solar Energy</a:t>
            </a:r>
            <a:endParaRPr lang="en-IN" sz="3200" cap="smal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71500" y="857250"/>
            <a:ext cx="658018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Silicon is abundantly available</a:t>
            </a:r>
          </a:p>
          <a:p>
            <a:endParaRPr lang="en-US" sz="2000"/>
          </a:p>
          <a:p>
            <a:r>
              <a:rPr lang="en-US" sz="2000"/>
              <a:t>Obtaining doped silicon is non trivial</a:t>
            </a:r>
          </a:p>
          <a:p>
            <a:endParaRPr lang="en-US" sz="2000"/>
          </a:p>
          <a:p>
            <a:r>
              <a:rPr lang="en-US" sz="2000"/>
              <a:t>It requires high temperature processing (above 1000</a:t>
            </a:r>
            <a:r>
              <a:rPr lang="en-US" sz="2000">
                <a:sym typeface="Symbol" pitchFamily="18" charset="2"/>
              </a:rPr>
              <a:t> C)</a:t>
            </a:r>
          </a:p>
          <a:p>
            <a:endParaRPr lang="en-US" sz="2000">
              <a:sym typeface="Symbol" pitchFamily="18" charset="2"/>
            </a:endParaRPr>
          </a:p>
          <a:p>
            <a:r>
              <a:rPr lang="en-US" sz="2000">
                <a:sym typeface="Symbol" pitchFamily="18" charset="2"/>
              </a:rPr>
              <a:t>Overall the technology is not commercially viable</a:t>
            </a:r>
            <a:endParaRPr lang="en-IN" sz="2000"/>
          </a:p>
        </p:txBody>
      </p:sp>
      <p:pic>
        <p:nvPicPr>
          <p:cNvPr id="69" name="Picture 14" descr="ICE-cost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3348038"/>
            <a:ext cx="5786438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42875"/>
            <a:ext cx="80375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small" dirty="0">
                <a:latin typeface="Arial" pitchFamily="34" charset="0"/>
                <a:cs typeface="Arial" pitchFamily="34" charset="0"/>
              </a:rPr>
              <a:t>Dye </a:t>
            </a:r>
            <a:r>
              <a:rPr lang="en-US" sz="3200" cap="small" dirty="0" err="1">
                <a:latin typeface="Arial" pitchFamily="34" charset="0"/>
                <a:cs typeface="Arial" pitchFamily="34" charset="0"/>
              </a:rPr>
              <a:t>Sensitised</a:t>
            </a:r>
            <a:r>
              <a:rPr lang="en-US" sz="3200" cap="small" dirty="0">
                <a:latin typeface="Arial" pitchFamily="34" charset="0"/>
                <a:cs typeface="Arial" pitchFamily="34" charset="0"/>
              </a:rPr>
              <a:t> and Organic Solar Cells</a:t>
            </a:r>
            <a:endParaRPr lang="en-IN" sz="3200" cap="smal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 t="8669" b="7114"/>
          <a:stretch>
            <a:fillRect/>
          </a:stretch>
        </p:blipFill>
        <p:spPr bwMode="auto">
          <a:xfrm>
            <a:off x="279400" y="1000125"/>
            <a:ext cx="857885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iaeel.org/IAEEL/Newsl/bilder/hu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627063"/>
            <a:ext cx="4643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indiandefencereview.com/wp-content/uploads/2009/09/karg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4563" y="595313"/>
            <a:ext cx="4357687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86125" y="31750"/>
            <a:ext cx="24384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small" dirty="0">
                <a:latin typeface="Arial" pitchFamily="34" charset="0"/>
                <a:cs typeface="Arial" pitchFamily="34" charset="0"/>
              </a:rPr>
              <a:t>Advantages</a:t>
            </a:r>
            <a:endParaRPr lang="en-IN" sz="3200" cap="smal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" y="3759200"/>
            <a:ext cx="461168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29188" y="4111625"/>
            <a:ext cx="40005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30% loss in grid based electricity</a:t>
            </a:r>
          </a:p>
          <a:p>
            <a:endParaRPr lang="en-US" sz="2000"/>
          </a:p>
          <a:p>
            <a:r>
              <a:rPr lang="en-US" sz="2000"/>
              <a:t>India soldier carries 30 kg of arms and ammunitions</a:t>
            </a:r>
          </a:p>
          <a:p>
            <a:endParaRPr lang="en-US" sz="2000"/>
          </a:p>
          <a:p>
            <a:r>
              <a:rPr lang="en-US" sz="2000"/>
              <a:t>Use in remote locations</a:t>
            </a:r>
          </a:p>
          <a:p>
            <a:endParaRPr lang="en-IN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/>
          </p:cNvSpPr>
          <p:nvPr/>
        </p:nvSpPr>
        <p:spPr bwMode="auto">
          <a:xfrm>
            <a:off x="485775" y="1000125"/>
            <a:ext cx="8229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en-US" sz="2000">
                <a:solidFill>
                  <a:srgbClr val="000000"/>
                </a:solidFill>
              </a:rPr>
              <a:t>“I’d put my money on the sun and solar energy. What a source of power! I hope we don’t have to wait till oil and coal run out before we tackle that.”</a:t>
            </a:r>
          </a:p>
          <a:p>
            <a:pPr marL="273050" indent="-273050"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en-US" sz="2000">
                <a:solidFill>
                  <a:srgbClr val="000000"/>
                </a:solidFill>
              </a:rPr>
              <a:t>                      - Thomas Edison (1847-1931)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3292475"/>
            <a:ext cx="82296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2713" indent="-112713" algn="just">
              <a:lnSpc>
                <a:spcPct val="9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en-US" sz="2000">
                <a:solidFill>
                  <a:srgbClr val="000000"/>
                </a:solidFill>
              </a:rPr>
              <a:t>“If someone tomorrow found the technology, the game changer, and it was really possible to bring it to market within three years, at scale, then I surmise we would change our whole business, our whole investment process, to support that game changer.”</a:t>
            </a:r>
            <a:r>
              <a:rPr lang="en-US" sz="2000" b="1">
                <a:solidFill>
                  <a:srgbClr val="000000"/>
                </a:solidFill>
              </a:rPr>
              <a:t>					                  	</a:t>
            </a:r>
            <a:r>
              <a:rPr lang="en-US" sz="2000">
                <a:solidFill>
                  <a:srgbClr val="000000"/>
                </a:solidFill>
              </a:rPr>
              <a:t>Steve Westwell</a:t>
            </a:r>
          </a:p>
          <a:p>
            <a:pPr marL="112713" indent="-112713">
              <a:lnSpc>
                <a:spcPct val="9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en-US" sz="2000">
                <a:solidFill>
                  <a:srgbClr val="000000"/>
                </a:solidFill>
              </a:rPr>
              <a:t>			    		BP Vice President, Renewables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4500" y="5786438"/>
            <a:ext cx="58880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/>
              <a:t>Can one of you be the game changer?</a:t>
            </a:r>
            <a:endParaRPr lang="en-IN" sz="2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4625" y="2857500"/>
            <a:ext cx="3748088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600" cap="small" dirty="0">
                <a:latin typeface="Arial" pitchFamily="34" charset="0"/>
                <a:cs typeface="Arial" pitchFamily="34" charset="0"/>
              </a:rPr>
              <a:t>Thank You</a:t>
            </a:r>
            <a:endParaRPr lang="en-IN" sz="5600" cap="smal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88" y="71438"/>
            <a:ext cx="505618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cap="small" dirty="0">
                <a:latin typeface="Arial" pitchFamily="34" charset="0"/>
                <a:cs typeface="Arial" pitchFamily="34" charset="0"/>
              </a:rPr>
              <a:t>Source of Electricity</a:t>
            </a:r>
            <a:endParaRPr lang="en-IN" sz="3600" cap="smal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00063" y="714375"/>
            <a:ext cx="8072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2000"/>
              <a:t>Electromagnetic induction, where an electrical generator, dynamo or alternator converts kinetic energy into electricity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1700" y="1571625"/>
            <a:ext cx="3646488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1438" y="4857750"/>
          <a:ext cx="4357718" cy="17145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8859"/>
                <a:gridCol w="2178859"/>
              </a:tblGrid>
              <a:tr h="57150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Coal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75%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Hydroelectric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20%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Nuclear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4%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43438" y="6078538"/>
            <a:ext cx="4214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Water is boiled by nuclear fission, burning of fossil fuel (coal)</a:t>
            </a:r>
            <a:endParaRPr lang="en-IN" sz="2000"/>
          </a:p>
        </p:txBody>
      </p:sp>
      <p:pic>
        <p:nvPicPr>
          <p:cNvPr id="1028" name="Picture 4" descr="C:\Users\Guest\Desktop\Old Computer Data\UMass-Backup\back up 111808\beautiful germany\beautiful germany\IMG_44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571625"/>
            <a:ext cx="3929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313" y="31750"/>
            <a:ext cx="33718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small" dirty="0">
                <a:latin typeface="Arial" pitchFamily="34" charset="0"/>
                <a:cs typeface="Arial" pitchFamily="34" charset="0"/>
              </a:rPr>
              <a:t>Nuclear Energy</a:t>
            </a:r>
            <a:endParaRPr lang="en-IN" sz="3200" cap="smal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688" y="5453063"/>
            <a:ext cx="9072562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17 Nuclear power plants generates 4% electricity </a:t>
            </a:r>
            <a:br>
              <a:rPr lang="en-US" sz="2000"/>
            </a:br>
            <a:endParaRPr lang="en-US" sz="2000"/>
          </a:p>
          <a:p>
            <a:r>
              <a:rPr lang="en-US" sz="2000"/>
              <a:t>India’s Uranium reserve is 70000 tons, too little! Quality of the ore is also poor. Imports from France, Russia and Namibia.</a:t>
            </a:r>
            <a:endParaRPr lang="en-IN" sz="20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642938"/>
            <a:ext cx="43942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554038"/>
            <a:ext cx="3500437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5750" y="4071938"/>
            <a:ext cx="43576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Nuclear power plants are as safe as candy factories!</a:t>
            </a:r>
          </a:p>
          <a:p>
            <a:endParaRPr lang="en-US" sz="2000"/>
          </a:p>
          <a:p>
            <a:r>
              <a:rPr lang="en-US" sz="2000"/>
              <a:t>Build 1 nuclear plant per day</a:t>
            </a:r>
            <a:endParaRPr lang="en-I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" y="785813"/>
            <a:ext cx="45180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74875" y="142875"/>
            <a:ext cx="46116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small" dirty="0">
                <a:latin typeface="Arial" pitchFamily="34" charset="0"/>
                <a:cs typeface="Arial" pitchFamily="34" charset="0"/>
              </a:rPr>
              <a:t>Hydroelectric Energy</a:t>
            </a:r>
            <a:endParaRPr lang="en-IN" sz="3200" cap="smal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4313" y="4500563"/>
            <a:ext cx="4300537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25 major hydroelectric power plants </a:t>
            </a:r>
          </a:p>
          <a:p>
            <a:endParaRPr lang="en-US" sz="2000"/>
          </a:p>
          <a:p>
            <a:r>
              <a:rPr lang="en-US" sz="2000"/>
              <a:t>No direct waste</a:t>
            </a:r>
          </a:p>
          <a:p>
            <a:endParaRPr lang="en-US" sz="2000"/>
          </a:p>
          <a:p>
            <a:r>
              <a:rPr lang="en-US" sz="2000"/>
              <a:t>Low greenhouse gas emission</a:t>
            </a:r>
          </a:p>
          <a:p>
            <a:endParaRPr lang="en-US" sz="2000"/>
          </a:p>
          <a:p>
            <a:r>
              <a:rPr lang="en-US" sz="2000"/>
              <a:t>Monsoon?</a:t>
            </a:r>
            <a:endParaRPr lang="en-IN" sz="200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5338" y="785813"/>
            <a:ext cx="44989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46775" y="3987800"/>
            <a:ext cx="23018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cap="small" dirty="0">
                <a:latin typeface="Arial" pitchFamily="34" charset="0"/>
                <a:cs typeface="Arial" pitchFamily="34" charset="0"/>
              </a:rPr>
              <a:t>War of Currents</a:t>
            </a:r>
            <a:endParaRPr lang="en-IN" sz="2000" cap="smal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1400" y="4379913"/>
            <a:ext cx="18637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t="7475"/>
          <a:stretch>
            <a:fillRect/>
          </a:stretch>
        </p:blipFill>
        <p:spPr bwMode="auto">
          <a:xfrm>
            <a:off x="6929438" y="4370388"/>
            <a:ext cx="19288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57313" y="6211888"/>
            <a:ext cx="6286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>
                <a:latin typeface="Calibri" pitchFamily="34" charset="0"/>
                <a:hlinkClick r:id="rId2"/>
              </a:rPr>
              <a:t>http://www.youtube.com/watch?v=e_CcrgKLyzc&amp;feature=relmfu</a:t>
            </a:r>
            <a:endParaRPr lang="en-IN">
              <a:latin typeface="Calibri" pitchFamily="34" charset="0"/>
            </a:endParaRPr>
          </a:p>
          <a:p>
            <a:endParaRPr lang="en-IN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25" y="71438"/>
            <a:ext cx="49641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small" dirty="0">
                <a:latin typeface="Arial" pitchFamily="34" charset="0"/>
                <a:cs typeface="Arial" pitchFamily="34" charset="0"/>
              </a:rPr>
              <a:t>Thermal Power Stations</a:t>
            </a:r>
            <a:endParaRPr lang="en-IN" sz="3200" cap="smal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4091" r="11365"/>
          <a:stretch>
            <a:fillRect/>
          </a:stretch>
        </p:blipFill>
        <p:spPr bwMode="auto">
          <a:xfrm>
            <a:off x="71438" y="785813"/>
            <a:ext cx="442912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57750" y="785813"/>
            <a:ext cx="38576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India has the world’s second largest coal reserve</a:t>
            </a:r>
          </a:p>
          <a:p>
            <a:endParaRPr lang="en-US" sz="2000"/>
          </a:p>
          <a:p>
            <a:r>
              <a:rPr lang="en-US" sz="2000"/>
              <a:t>India is the third largest coal producer</a:t>
            </a:r>
          </a:p>
          <a:p>
            <a:endParaRPr lang="en-US" sz="2000"/>
          </a:p>
          <a:p>
            <a:r>
              <a:rPr lang="en-US" sz="2000"/>
              <a:t>India imports coal from Indonesia, Australia and South Africa</a:t>
            </a:r>
          </a:p>
          <a:p>
            <a:endParaRPr lang="en-US" sz="2000"/>
          </a:p>
          <a:p>
            <a:r>
              <a:rPr lang="en-US" sz="2000"/>
              <a:t>India exports coal to Bangladesh, Nepal and Bhutan</a:t>
            </a:r>
            <a:endParaRPr lang="en-IN" sz="20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4313" y="5221288"/>
            <a:ext cx="4214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23 Thermal power plants ~ 75% of India’s electricity needs!</a:t>
            </a:r>
            <a:endParaRPr lang="en-IN" sz="20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57750" y="5143500"/>
            <a:ext cx="3643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Coal is burnt to boil water that drives the turbine</a:t>
            </a:r>
            <a:endParaRPr lang="en-I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88" y="39688"/>
            <a:ext cx="49641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cap="small" dirty="0">
                <a:latin typeface="Arial" pitchFamily="34" charset="0"/>
                <a:cs typeface="Arial" pitchFamily="34" charset="0"/>
              </a:rPr>
              <a:t>Thermal Power Stations</a:t>
            </a:r>
            <a:endParaRPr lang="en-IN" sz="3200" cap="smal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2325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9063"/>
            <a:ext cx="41433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0" y="714375"/>
            <a:ext cx="42862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Close to 50% of global population rely on </a:t>
            </a:r>
          </a:p>
          <a:p>
            <a:r>
              <a:rPr lang="en-US" sz="2000"/>
              <a:t>solid fuel (wood, charcoal and coal)</a:t>
            </a:r>
          </a:p>
          <a:p>
            <a:endParaRPr lang="en-US" sz="2000"/>
          </a:p>
          <a:p>
            <a:r>
              <a:rPr lang="en-US" sz="2000"/>
              <a:t>Respiratory diseases due to choking smoke</a:t>
            </a:r>
          </a:p>
          <a:p>
            <a:endParaRPr lang="en-US" sz="2000"/>
          </a:p>
          <a:p>
            <a:r>
              <a:rPr lang="en-US" sz="2000"/>
              <a:t>1.6 million casualties (mostly women and children)</a:t>
            </a:r>
            <a:endParaRPr lang="en-IN" sz="200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5825" y="3687763"/>
            <a:ext cx="35718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387</Words>
  <Application>Microsoft Office PowerPoint</Application>
  <PresentationFormat>On-screen Show (4:3)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Arial</vt:lpstr>
      <vt:lpstr>Constantia</vt:lpstr>
      <vt:lpstr>Symbol</vt:lpstr>
      <vt:lpstr>Wingdings 2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Krishnamoorthy</dc:creator>
  <cp:lastModifiedBy>namrata</cp:lastModifiedBy>
  <cp:revision>34</cp:revision>
  <dcterms:created xsi:type="dcterms:W3CDTF">2011-05-28T13:01:06Z</dcterms:created>
  <dcterms:modified xsi:type="dcterms:W3CDTF">2011-06-02T07:14:16Z</dcterms:modified>
</cp:coreProperties>
</file>